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0" r:id="rId4"/>
    <p:sldId id="259" r:id="rId5"/>
    <p:sldId id="260" r:id="rId6"/>
    <p:sldId id="258" r:id="rId7"/>
    <p:sldId id="271"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9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BFBCD-CC5F-4A58-8430-2858167BBDA4}" type="datetimeFigureOut">
              <a:rPr lang="ru-RU" smtClean="0"/>
              <a:t>11.04.2024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E2B01-3A5B-4B47-9060-EAD8041D292C}" type="slidenum">
              <a:rPr lang="ru-RU" smtClean="0"/>
              <a:t>‹#›</a:t>
            </a:fld>
            <a:endParaRPr lang="ru-RU"/>
          </a:p>
        </p:txBody>
      </p:sp>
    </p:spTree>
    <p:extLst>
      <p:ext uri="{BB962C8B-B14F-4D97-AF65-F5344CB8AC3E}">
        <p14:creationId xmlns:p14="http://schemas.microsoft.com/office/powerpoint/2010/main" val="167238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8EE2B01-3A5B-4B47-9060-EAD8041D292C}" type="slidenum">
              <a:rPr lang="ru-RU" smtClean="0"/>
              <a:t>5</a:t>
            </a:fld>
            <a:endParaRPr lang="ru-RU"/>
          </a:p>
        </p:txBody>
      </p:sp>
    </p:spTree>
    <p:extLst>
      <p:ext uri="{BB962C8B-B14F-4D97-AF65-F5344CB8AC3E}">
        <p14:creationId xmlns:p14="http://schemas.microsoft.com/office/powerpoint/2010/main" val="76562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356473-6065-4DE6-B9BE-6DEE72915B5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4D140BC-8FA0-43F8-B3BB-34767C3FF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28C732E-1516-4B4C-AD31-843739540013}"/>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0161EF5A-2953-4912-B387-A7C86423219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3FF8CC3-10D6-4252-A27F-8157EA145425}"/>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69631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244A94-C88F-438E-991F-DF31946A34F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7BCDFB8-38FE-4861-926A-2FA78B2121F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2187CB-CD7A-4EEA-8CD4-30BC34140B83}"/>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B7E0D16B-F4D3-49FE-B975-722B85B08E0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64D678-4AE3-4F93-9611-C3A033FD2876}"/>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343416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7BBF7DF-BB38-411C-A0F3-D3545BA0751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C3F43732-9A61-4C0E-B3C2-ECA38EC3588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B1BFF9F-06D3-498D-8EED-7CD157C2B415}"/>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ED14F91E-9D93-4712-AD8D-CE548BBBD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44F03C-E4A7-464C-8C1E-5F1C2B60A282}"/>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167184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B2288B-55B8-4C46-BCC8-0CCBA4CF4F6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4C03F58-9943-452F-8F62-FDDF385F1FE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02D96C0-C21E-4759-A681-3D65E7118FFD}"/>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FD9FAC83-22AC-4F2C-975E-3B91DDF3FCD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333B712-2EE8-4991-B3F8-9D5C50C6D04A}"/>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2952358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6070B2-0CE7-417F-8D42-3405E5E5712D}"/>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6962F17-6EC5-4A63-BFC8-10CF47DD6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2782F9D-F376-4A32-97F7-F6CC39290FAD}"/>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F0AEF4D4-C338-4345-8403-7E2F68B16B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BAEA6DF-007B-495C-B5E6-064D8A7D0651}"/>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68850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FA3E24-8635-4CD8-978F-B48FFC240C2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BA6E6C3-F76A-4A61-BC88-2C708D4784D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02AEFD7-E62E-416E-B705-FBB7903F4C5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BF4B246-0BC5-45A6-AC66-4C22E23296E3}"/>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6" name="Нижний колонтитул 5">
            <a:extLst>
              <a:ext uri="{FF2B5EF4-FFF2-40B4-BE49-F238E27FC236}">
                <a16:creationId xmlns:a16="http://schemas.microsoft.com/office/drawing/2014/main" id="{7AB32F1B-71AB-4024-AD14-77B59E7F550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9DC1050-4DFA-471B-884E-EECB60F31ADE}"/>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4195874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9124A1-C754-45D7-B220-57B7A97ADFC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87F25D3-05D8-4313-9FD3-4DE8FCAE3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EA3B8F-4754-4568-9130-06697A8CD78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F1D6D56-92E6-42BD-BCF7-D1BA9377A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0F2666A-FD97-476F-BE4C-5CEBBB20B25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B8D4B0D-2AB1-4182-8C35-919EABF93381}"/>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8" name="Нижний колонтитул 7">
            <a:extLst>
              <a:ext uri="{FF2B5EF4-FFF2-40B4-BE49-F238E27FC236}">
                <a16:creationId xmlns:a16="http://schemas.microsoft.com/office/drawing/2014/main" id="{7DA03F94-BC4C-4BAC-AE89-881FC66FB01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6D51374-0614-4548-916C-11F048B2BC72}"/>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179641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6A9F04-4851-4F9E-AC18-C47022E96F2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494DCCA-7CA2-46C9-B404-10F55E77CCC7}"/>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4" name="Нижний колонтитул 3">
            <a:extLst>
              <a:ext uri="{FF2B5EF4-FFF2-40B4-BE49-F238E27FC236}">
                <a16:creationId xmlns:a16="http://schemas.microsoft.com/office/drawing/2014/main" id="{BEA66A33-4C38-4751-8557-0B12D0504338}"/>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515A186-49D3-49BA-BD6F-BB770631A4CD}"/>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336918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AA7CC69-94A1-4555-8A4F-828DCF57BBA5}"/>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3" name="Нижний колонтитул 2">
            <a:extLst>
              <a:ext uri="{FF2B5EF4-FFF2-40B4-BE49-F238E27FC236}">
                <a16:creationId xmlns:a16="http://schemas.microsoft.com/office/drawing/2014/main" id="{449770AF-D347-44B5-A71F-77461D76EC7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3210A98-F502-4B19-A3B8-637E965FA087}"/>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51322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0CAAA9-9129-4FC3-ACB3-EEBB7D8639A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4EFAF22-274E-4CF1-8ED4-A52C4E97F4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96CE73A-7E90-4F4F-B571-FE769315C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E5BE1F0-C019-4704-8972-BF128CB1C164}"/>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6" name="Нижний колонтитул 5">
            <a:extLst>
              <a:ext uri="{FF2B5EF4-FFF2-40B4-BE49-F238E27FC236}">
                <a16:creationId xmlns:a16="http://schemas.microsoft.com/office/drawing/2014/main" id="{B21CB716-23BE-4546-B444-EC8DE2306AC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5D0E80-6758-45C3-BC52-4DDDEB7655A1}"/>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280420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C72672-4896-4D8C-A92C-18C4A165F8E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00AC83B-6602-45CB-8132-DF6D5FABF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8143D26-A1BE-4A97-A72B-C4B110B0F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7DD6EB5-096A-4050-A3F8-059FAA2EDE1F}"/>
              </a:ext>
            </a:extLst>
          </p:cNvPr>
          <p:cNvSpPr>
            <a:spLocks noGrp="1"/>
          </p:cNvSpPr>
          <p:nvPr>
            <p:ph type="dt" sz="half" idx="10"/>
          </p:nvPr>
        </p:nvSpPr>
        <p:spPr/>
        <p:txBody>
          <a:bodyPr/>
          <a:lstStyle/>
          <a:p>
            <a:fld id="{E6EE41C4-D9DB-467E-9056-ED57BBCB0C8A}" type="datetimeFigureOut">
              <a:rPr lang="ru-RU" smtClean="0"/>
              <a:t>11.04.2024</a:t>
            </a:fld>
            <a:endParaRPr lang="ru-RU"/>
          </a:p>
        </p:txBody>
      </p:sp>
      <p:sp>
        <p:nvSpPr>
          <p:cNvPr id="6" name="Нижний колонтитул 5">
            <a:extLst>
              <a:ext uri="{FF2B5EF4-FFF2-40B4-BE49-F238E27FC236}">
                <a16:creationId xmlns:a16="http://schemas.microsoft.com/office/drawing/2014/main" id="{4513CAAF-9E25-462E-9278-9A68E45B5C1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4E361AA-C28A-4FEC-9129-DE1B97705D0B}"/>
              </a:ext>
            </a:extLst>
          </p:cNvPr>
          <p:cNvSpPr>
            <a:spLocks noGrp="1"/>
          </p:cNvSpPr>
          <p:nvPr>
            <p:ph type="sldNum" sz="quarter" idx="12"/>
          </p:nvPr>
        </p:nvSpPr>
        <p:spPr/>
        <p:txBody>
          <a:bodyPr/>
          <a:lstStyle/>
          <a:p>
            <a:fld id="{79C28671-16B8-4A6A-90AE-DCC0A51343D7}" type="slidenum">
              <a:rPr lang="ru-RU" smtClean="0"/>
              <a:t>‹#›</a:t>
            </a:fld>
            <a:endParaRPr lang="ru-RU"/>
          </a:p>
        </p:txBody>
      </p:sp>
    </p:spTree>
    <p:extLst>
      <p:ext uri="{BB962C8B-B14F-4D97-AF65-F5344CB8AC3E}">
        <p14:creationId xmlns:p14="http://schemas.microsoft.com/office/powerpoint/2010/main" val="90336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CB9973-66D3-4FA1-8237-33BD9FEB3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FCAE820-B7E5-4DDE-B19C-F09BDFDBF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BBA3AA5-AA2D-407F-A401-00BA3D2D59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E41C4-D9DB-467E-9056-ED57BBCB0C8A}" type="datetimeFigureOut">
              <a:rPr lang="ru-RU" smtClean="0"/>
              <a:t>11.04.2024</a:t>
            </a:fld>
            <a:endParaRPr lang="ru-RU"/>
          </a:p>
        </p:txBody>
      </p:sp>
      <p:sp>
        <p:nvSpPr>
          <p:cNvPr id="5" name="Нижний колонтитул 4">
            <a:extLst>
              <a:ext uri="{FF2B5EF4-FFF2-40B4-BE49-F238E27FC236}">
                <a16:creationId xmlns:a16="http://schemas.microsoft.com/office/drawing/2014/main" id="{9ACB0F0E-7BAF-4264-8FC3-85730C03D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D6C2F60-7E4C-4D9C-8EEF-9AD9D3AA4E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28671-16B8-4A6A-90AE-DCC0A51343D7}" type="slidenum">
              <a:rPr lang="ru-RU" smtClean="0"/>
              <a:t>‹#›</a:t>
            </a:fld>
            <a:endParaRPr lang="ru-RU"/>
          </a:p>
        </p:txBody>
      </p:sp>
    </p:spTree>
    <p:extLst>
      <p:ext uri="{BB962C8B-B14F-4D97-AF65-F5344CB8AC3E}">
        <p14:creationId xmlns:p14="http://schemas.microsoft.com/office/powerpoint/2010/main" val="3785218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storiarusi.ru/car/boris_godunov.html" TargetMode="External"/><Relationship Id="rId7" Type="http://schemas.openxmlformats.org/officeDocument/2006/relationships/hyperlink" Target="https://biographe.ru/politiki/boris-godunov/"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cyberleninka.ru/article/n/godunovy-u-tsarskogo-trona" TargetMode="External"/><Relationship Id="rId5" Type="http://schemas.openxmlformats.org/officeDocument/2006/relationships/hyperlink" Target="https://libmonster.ru/m/articles/view/%D0%91%D0%9E%D0%A0%D0%98%D0%A1-%D0%A4%D0%95%D0%94%D0%9E%D0%A0%D0%9E%D0%92%D0%98%D0%A7-%D0%93%D0%9E%D0%94%D0%A3%D0%9D%D0%9E%D0%92" TargetMode="External"/><Relationship Id="rId4" Type="http://schemas.openxmlformats.org/officeDocument/2006/relationships/hyperlink" Target="https://www.livelib.ru/author/101577-lyudmila-morozov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AF31E25-1023-42D1-8451-05BD9025282A}"/>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FA1831FF-C535-41F9-93B8-161520078401}"/>
              </a:ext>
            </a:extLst>
          </p:cNvPr>
          <p:cNvSpPr>
            <a:spLocks noGrp="1"/>
          </p:cNvSpPr>
          <p:nvPr>
            <p:ph type="ctrTitle"/>
          </p:nvPr>
        </p:nvSpPr>
        <p:spPr>
          <a:xfrm>
            <a:off x="1116106" y="0"/>
            <a:ext cx="9959788" cy="3028296"/>
          </a:xfrm>
        </p:spPr>
        <p:txBody>
          <a:bodyPr>
            <a:normAutofit/>
          </a:bodyPr>
          <a:lstStyle/>
          <a:p>
            <a:pPr algn="l"/>
            <a:r>
              <a:rPr lang="ru-RU" sz="9600" dirty="0">
                <a:solidFill>
                  <a:schemeClr val="bg1"/>
                </a:solidFill>
                <a:latin typeface="Garamond" panose="02020404030301010803" pitchFamily="18" charset="0"/>
              </a:rPr>
              <a:t>БОРИС ГОДУНОВ</a:t>
            </a:r>
          </a:p>
        </p:txBody>
      </p:sp>
      <p:sp>
        <p:nvSpPr>
          <p:cNvPr id="3" name="Подзаголовок 2">
            <a:extLst>
              <a:ext uri="{FF2B5EF4-FFF2-40B4-BE49-F238E27FC236}">
                <a16:creationId xmlns:a16="http://schemas.microsoft.com/office/drawing/2014/main" id="{07B180A1-44F5-4134-A7D5-C35E42386AFD}"/>
              </a:ext>
            </a:extLst>
          </p:cNvPr>
          <p:cNvSpPr>
            <a:spLocks noGrp="1"/>
          </p:cNvSpPr>
          <p:nvPr>
            <p:ph type="subTitle" idx="1"/>
          </p:nvPr>
        </p:nvSpPr>
        <p:spPr>
          <a:xfrm>
            <a:off x="1116106" y="3001824"/>
            <a:ext cx="9144000" cy="1655762"/>
          </a:xfrm>
        </p:spPr>
        <p:txBody>
          <a:bodyPr>
            <a:normAutofit/>
          </a:bodyPr>
          <a:lstStyle/>
          <a:p>
            <a:pPr algn="l"/>
            <a:r>
              <a:rPr lang="ru-RU" sz="3600" dirty="0">
                <a:solidFill>
                  <a:schemeClr val="bg1"/>
                </a:solidFill>
                <a:latin typeface="Garamond" panose="02020404030301010803" pitchFamily="18" charset="0"/>
              </a:rPr>
              <a:t>ТЬМА И СТРАХ</a:t>
            </a:r>
          </a:p>
        </p:txBody>
      </p:sp>
      <p:sp>
        <p:nvSpPr>
          <p:cNvPr id="6" name="Подзаголовок 2">
            <a:extLst>
              <a:ext uri="{FF2B5EF4-FFF2-40B4-BE49-F238E27FC236}">
                <a16:creationId xmlns:a16="http://schemas.microsoft.com/office/drawing/2014/main" id="{ED81ADC6-3E73-42B4-8D1E-BDE52AFFF090}"/>
              </a:ext>
            </a:extLst>
          </p:cNvPr>
          <p:cNvSpPr txBox="1">
            <a:spLocks/>
          </p:cNvSpPr>
          <p:nvPr/>
        </p:nvSpPr>
        <p:spPr>
          <a:xfrm>
            <a:off x="8969188" y="5888460"/>
            <a:ext cx="2747683" cy="9695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ru-RU" sz="1800" dirty="0">
                <a:solidFill>
                  <a:schemeClr val="bg1"/>
                </a:solidFill>
                <a:latin typeface="Garamond" panose="02020404030301010803" pitchFamily="18" charset="0"/>
              </a:rPr>
              <a:t>Подготовили</a:t>
            </a:r>
            <a:r>
              <a:rPr lang="en-US" sz="1800" dirty="0">
                <a:solidFill>
                  <a:schemeClr val="bg1"/>
                </a:solidFill>
                <a:latin typeface="Garamond" panose="02020404030301010803" pitchFamily="18" charset="0"/>
              </a:rPr>
              <a:t>: </a:t>
            </a:r>
            <a:endParaRPr lang="ru-RU" sz="1800" dirty="0">
              <a:solidFill>
                <a:schemeClr val="bg1"/>
              </a:solidFill>
              <a:latin typeface="Garamond" panose="02020404030301010803" pitchFamily="18" charset="0"/>
            </a:endParaRPr>
          </a:p>
          <a:p>
            <a:pPr algn="r"/>
            <a:r>
              <a:rPr lang="en-GB" sz="1800" dirty="0">
                <a:solidFill>
                  <a:schemeClr val="bg1"/>
                </a:solidFill>
                <a:latin typeface="Garamond" panose="02020404030301010803" pitchFamily="18" charset="0"/>
              </a:rPr>
              <a:t>1</a:t>
            </a:r>
            <a:r>
              <a:rPr lang="ru-RU" sz="1800" dirty="0">
                <a:solidFill>
                  <a:schemeClr val="bg1"/>
                </a:solidFill>
                <a:latin typeface="Garamond" panose="02020404030301010803" pitchFamily="18" charset="0"/>
              </a:rPr>
              <a:t>ПИб-02-3оп-23, </a:t>
            </a:r>
            <a:r>
              <a:rPr lang="ru-RU" sz="1800" dirty="0" err="1">
                <a:solidFill>
                  <a:schemeClr val="bg1"/>
                </a:solidFill>
                <a:latin typeface="Garamond" panose="02020404030301010803" pitchFamily="18" charset="0"/>
              </a:rPr>
              <a:t>пг</a:t>
            </a:r>
            <a:r>
              <a:rPr lang="ru-RU" sz="1800" dirty="0">
                <a:solidFill>
                  <a:schemeClr val="bg1"/>
                </a:solidFill>
                <a:latin typeface="Garamond" panose="02020404030301010803" pitchFamily="18" charset="0"/>
              </a:rPr>
              <a:t>. 1</a:t>
            </a:r>
          </a:p>
        </p:txBody>
      </p:sp>
    </p:spTree>
    <p:extLst>
      <p:ext uri="{BB962C8B-B14F-4D97-AF65-F5344CB8AC3E}">
        <p14:creationId xmlns:p14="http://schemas.microsoft.com/office/powerpoint/2010/main" val="2327118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8AD8161-45EF-459E-BDBE-2C226431B5DF}"/>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0644059-424B-4E32-BC2D-0A02C17A4C5B}"/>
              </a:ext>
            </a:extLst>
          </p:cNvPr>
          <p:cNvSpPr>
            <a:spLocks noGrp="1"/>
          </p:cNvSpPr>
          <p:nvPr>
            <p:ph type="title"/>
          </p:nvPr>
        </p:nvSpPr>
        <p:spPr/>
        <p:txBody>
          <a:bodyPr/>
          <a:lstStyle/>
          <a:p>
            <a:r>
              <a:rPr lang="ru-RU" dirty="0"/>
              <a:t>Голод</a:t>
            </a:r>
          </a:p>
        </p:txBody>
      </p:sp>
      <p:sp>
        <p:nvSpPr>
          <p:cNvPr id="3" name="Объект 2">
            <a:extLst>
              <a:ext uri="{FF2B5EF4-FFF2-40B4-BE49-F238E27FC236}">
                <a16:creationId xmlns:a16="http://schemas.microsoft.com/office/drawing/2014/main" id="{205D0B93-A5AD-46FC-A85A-57FEB2F59FD3}"/>
              </a:ext>
            </a:extLst>
          </p:cNvPr>
          <p:cNvSpPr>
            <a:spLocks noGrp="1"/>
          </p:cNvSpPr>
          <p:nvPr>
            <p:ph idx="1"/>
          </p:nvPr>
        </p:nvSpPr>
        <p:spPr>
          <a:xfrm>
            <a:off x="838200" y="1825625"/>
            <a:ext cx="3276600" cy="2701551"/>
          </a:xfrm>
        </p:spPr>
        <p:txBody>
          <a:bodyPr>
            <a:normAutofit fontScale="85000" lnSpcReduction="20000"/>
          </a:bodyPr>
          <a:lstStyle/>
          <a:p>
            <a:pPr marL="0" indent="0" rtl="0">
              <a:spcBef>
                <a:spcPts val="0"/>
              </a:spcBef>
              <a:spcAft>
                <a:spcPts val="0"/>
              </a:spcAft>
              <a:buNone/>
            </a:pPr>
            <a:r>
              <a:rPr lang="ru-RU" sz="2000" dirty="0"/>
              <a:t>Жертвами голода стали 127 тысяч человек. Русская земля опустела, среди народа то и дело возникают слухи, что ее наказывает Бог за незаконного государя, вышедшего из безродных дворян. Крестьяне поднимают восстание, ими руководит Хлопок. Это выступление возмущенного народа закончилось поражением, обессиленные от голода люди не могли противостоять армии.</a:t>
            </a:r>
          </a:p>
        </p:txBody>
      </p:sp>
      <p:pic>
        <p:nvPicPr>
          <p:cNvPr id="5" name="Рисунок 4">
            <a:extLst>
              <a:ext uri="{FF2B5EF4-FFF2-40B4-BE49-F238E27FC236}">
                <a16:creationId xmlns:a16="http://schemas.microsoft.com/office/drawing/2014/main" id="{CB7D60F3-3F6C-4E2F-AA9D-10E9B232F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346" y="1825625"/>
            <a:ext cx="7375712" cy="3687856"/>
          </a:xfrm>
          <a:prstGeom prst="roundRect">
            <a:avLst/>
          </a:prstGeom>
        </p:spPr>
      </p:pic>
    </p:spTree>
    <p:extLst>
      <p:ext uri="{BB962C8B-B14F-4D97-AF65-F5344CB8AC3E}">
        <p14:creationId xmlns:p14="http://schemas.microsoft.com/office/powerpoint/2010/main" val="249438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3CE277F9-5B33-4162-9E3C-55448DF3D00A}"/>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DB767098-24A9-4A27-A463-1975BBDB692B}"/>
              </a:ext>
            </a:extLst>
          </p:cNvPr>
          <p:cNvSpPr>
            <a:spLocks noGrp="1"/>
          </p:cNvSpPr>
          <p:nvPr>
            <p:ph type="title"/>
          </p:nvPr>
        </p:nvSpPr>
        <p:spPr/>
        <p:txBody>
          <a:bodyPr/>
          <a:lstStyle/>
          <a:p>
            <a:r>
              <a:rPr lang="ru-RU" dirty="0"/>
              <a:t>Проблемы с крестьянством</a:t>
            </a:r>
          </a:p>
        </p:txBody>
      </p:sp>
      <p:sp>
        <p:nvSpPr>
          <p:cNvPr id="3" name="Объект 2">
            <a:extLst>
              <a:ext uri="{FF2B5EF4-FFF2-40B4-BE49-F238E27FC236}">
                <a16:creationId xmlns:a16="http://schemas.microsoft.com/office/drawing/2014/main" id="{518981E9-2099-4FE5-B2B6-D4F6698CC3AF}"/>
              </a:ext>
            </a:extLst>
          </p:cNvPr>
          <p:cNvSpPr>
            <a:spLocks noGrp="1"/>
          </p:cNvSpPr>
          <p:nvPr>
            <p:ph idx="1"/>
          </p:nvPr>
        </p:nvSpPr>
        <p:spPr>
          <a:xfrm>
            <a:off x="533400" y="1825625"/>
            <a:ext cx="5679141" cy="4351338"/>
          </a:xfrm>
        </p:spPr>
        <p:txBody>
          <a:bodyPr>
            <a:normAutofit/>
          </a:bodyPr>
          <a:lstStyle/>
          <a:p>
            <a:pPr indent="0" algn="just" rtl="0">
              <a:spcBef>
                <a:spcPts val="0"/>
              </a:spcBef>
              <a:spcAft>
                <a:spcPts val="1100"/>
              </a:spcAft>
              <a:buNone/>
            </a:pPr>
            <a:r>
              <a:rPr lang="ru-RU" sz="1600" dirty="0"/>
              <a:t>Годунов пытался решить проблемы - он расширил строительные работы, организовал раздачу зерна. В обстановке голода 1601- 1602 годов он объявил о временном восстановление Юрьева дня. Для чего это делалось? Чтобы крестьяне, которые относились к бедным помещиками могли перейти к тем, кто богаче, чтобы просто пережить голод. Но в результате Годунов этим решением настроил против себя ту часть дворян, которые были бедными. То есть Годунов оказался в очень сложной ситуации, когда у него не было полезных шагов. В шахматах это называется "цугцванг". Он делает 1 ход, решает одну проблему, но она создает другую (иногда и несколько). В результате в 1603 году Годунов отменяет свое решение по крестьянам. Теперь уже крестьяне недовольны, потому что они не могут перейти на работу к богатому помещику. То есть социально-экономическая ситуация в стране резко ухудшилась.</a:t>
            </a:r>
          </a:p>
        </p:txBody>
      </p:sp>
      <p:pic>
        <p:nvPicPr>
          <p:cNvPr id="5" name="Рисунок 4">
            <a:extLst>
              <a:ext uri="{FF2B5EF4-FFF2-40B4-BE49-F238E27FC236}">
                <a16:creationId xmlns:a16="http://schemas.microsoft.com/office/drawing/2014/main" id="{555D6BD9-1FF2-4005-AC78-1DE092000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812" y="1690688"/>
            <a:ext cx="5156010" cy="3983018"/>
          </a:xfrm>
          <a:prstGeom prst="roundRect">
            <a:avLst/>
          </a:prstGeom>
        </p:spPr>
      </p:pic>
    </p:spTree>
    <p:extLst>
      <p:ext uri="{BB962C8B-B14F-4D97-AF65-F5344CB8AC3E}">
        <p14:creationId xmlns:p14="http://schemas.microsoft.com/office/powerpoint/2010/main" val="5258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198A4144-7D53-46B0-9811-7A354A45A86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4F1C2A04-7FF1-459D-B573-1AC69F1FB4B1}"/>
              </a:ext>
            </a:extLst>
          </p:cNvPr>
          <p:cNvSpPr>
            <a:spLocks noGrp="1"/>
          </p:cNvSpPr>
          <p:nvPr>
            <p:ph type="title"/>
          </p:nvPr>
        </p:nvSpPr>
        <p:spPr/>
        <p:txBody>
          <a:bodyPr/>
          <a:lstStyle/>
          <a:p>
            <a:r>
              <a:rPr lang="ru-RU" dirty="0"/>
              <a:t>Борьба с Лжедмитрием</a:t>
            </a:r>
          </a:p>
        </p:txBody>
      </p:sp>
      <p:sp>
        <p:nvSpPr>
          <p:cNvPr id="3" name="Объект 2">
            <a:extLst>
              <a:ext uri="{FF2B5EF4-FFF2-40B4-BE49-F238E27FC236}">
                <a16:creationId xmlns:a16="http://schemas.microsoft.com/office/drawing/2014/main" id="{00877E07-9E17-4620-B288-F9BF25B570AC}"/>
              </a:ext>
            </a:extLst>
          </p:cNvPr>
          <p:cNvSpPr>
            <a:spLocks noGrp="1"/>
          </p:cNvSpPr>
          <p:nvPr>
            <p:ph idx="1"/>
          </p:nvPr>
        </p:nvSpPr>
        <p:spPr>
          <a:xfrm>
            <a:off x="838200" y="1825625"/>
            <a:ext cx="5715000" cy="4431740"/>
          </a:xfrm>
        </p:spPr>
        <p:txBody>
          <a:bodyPr>
            <a:normAutofit lnSpcReduction="10000"/>
          </a:bodyPr>
          <a:lstStyle/>
          <a:p>
            <a:pPr indent="0" algn="just" rtl="0">
              <a:spcBef>
                <a:spcPts val="0"/>
              </a:spcBef>
              <a:spcAft>
                <a:spcPts val="1100"/>
              </a:spcAft>
              <a:buNone/>
            </a:pPr>
            <a:r>
              <a:rPr lang="ru-RU" sz="2000" dirty="0"/>
              <a:t>Войско Лжедмитрия было слабым. После первой же серьезной и закончившейся вничью перестрелки на берегу Десны в декабре 1604 года поляки, знаменитые польские гусары, решили, что легкой прогулки тут не получится, и дальше пусть Лжедмитрий идет сам. 21 января 1605 года состоялась битва при </a:t>
            </a:r>
            <a:r>
              <a:rPr lang="ru-RU" sz="2000" dirty="0" err="1"/>
              <a:t>Добрыничах</a:t>
            </a:r>
            <a:r>
              <a:rPr lang="ru-RU" sz="2000" dirty="0"/>
              <a:t>. В ней царские войска разгромили войска самозванца. Причем сам Лжедмитрий действовал очень храбро. Он отличился в сражении, но ее исход решила царская пехота. Треть войска самозванца погибла, а он сам он бежал (причем изначально думали, что он погиб и только потом узнали, что бежал). Русские воеводы были убеждены, что на этом проблема Лжедмитрия решена и одержана окончательная победа.</a:t>
            </a:r>
          </a:p>
        </p:txBody>
      </p:sp>
      <p:pic>
        <p:nvPicPr>
          <p:cNvPr id="7" name="Рисунок 6">
            <a:extLst>
              <a:ext uri="{FF2B5EF4-FFF2-40B4-BE49-F238E27FC236}">
                <a16:creationId xmlns:a16="http://schemas.microsoft.com/office/drawing/2014/main" id="{5030BB58-6A56-4447-B444-645852585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847" y="715962"/>
            <a:ext cx="3912200" cy="5426075"/>
          </a:xfrm>
          <a:prstGeom prst="roundRect">
            <a:avLst/>
          </a:prstGeom>
        </p:spPr>
      </p:pic>
    </p:spTree>
    <p:extLst>
      <p:ext uri="{BB962C8B-B14F-4D97-AF65-F5344CB8AC3E}">
        <p14:creationId xmlns:p14="http://schemas.microsoft.com/office/powerpoint/2010/main" val="378171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E1EE3454-1B7E-41C2-833B-6DCB61CED5E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79A059BD-AA52-49A8-844F-9E5151D28752}"/>
              </a:ext>
            </a:extLst>
          </p:cNvPr>
          <p:cNvSpPr>
            <a:spLocks noGrp="1"/>
          </p:cNvSpPr>
          <p:nvPr>
            <p:ph type="title"/>
          </p:nvPr>
        </p:nvSpPr>
        <p:spPr/>
        <p:txBody>
          <a:bodyPr/>
          <a:lstStyle/>
          <a:p>
            <a:r>
              <a:rPr lang="ru-RU" dirty="0"/>
              <a:t>Осада Кромы</a:t>
            </a:r>
          </a:p>
        </p:txBody>
      </p:sp>
      <p:sp>
        <p:nvSpPr>
          <p:cNvPr id="3" name="Объект 2">
            <a:extLst>
              <a:ext uri="{FF2B5EF4-FFF2-40B4-BE49-F238E27FC236}">
                <a16:creationId xmlns:a16="http://schemas.microsoft.com/office/drawing/2014/main" id="{6E7E6A18-FE96-4B50-AD32-0784ACF5E9BF}"/>
              </a:ext>
            </a:extLst>
          </p:cNvPr>
          <p:cNvSpPr>
            <a:spLocks noGrp="1"/>
          </p:cNvSpPr>
          <p:nvPr>
            <p:ph idx="1"/>
          </p:nvPr>
        </p:nvSpPr>
        <p:spPr>
          <a:xfrm>
            <a:off x="838200" y="1825625"/>
            <a:ext cx="5257800" cy="4351338"/>
          </a:xfrm>
        </p:spPr>
        <p:txBody>
          <a:bodyPr>
            <a:normAutofit fontScale="85000" lnSpcReduction="20000"/>
          </a:bodyPr>
          <a:lstStyle/>
          <a:p>
            <a:pPr indent="0" algn="just">
              <a:spcBef>
                <a:spcPts val="0"/>
              </a:spcBef>
              <a:spcAft>
                <a:spcPts val="1100"/>
              </a:spcAft>
              <a:buNone/>
            </a:pPr>
            <a:r>
              <a:rPr lang="ru-RU" dirty="0"/>
              <a:t>Борис Годунов приказал, однако, продолжать боевые действия и его воеводы Шереметьев, Шуйский, Мстиславский начали осаду города Кромы. В Кромах засела армия союзников, в которой было 200 человек и 500 казаков. Всего 700 человек. Их окружила 80-ти тысячная армия, которая никак не могла сломить сопротивления осаждаемых. Настолько армия и воеводы не хотели воевать. Поэтому и эта армия начала разлагаться, что также привело к еще одному очагу недоверия к Годунову.</a:t>
            </a:r>
          </a:p>
        </p:txBody>
      </p:sp>
      <p:pic>
        <p:nvPicPr>
          <p:cNvPr id="5" name="Рисунок 4">
            <a:extLst>
              <a:ext uri="{FF2B5EF4-FFF2-40B4-BE49-F238E27FC236}">
                <a16:creationId xmlns:a16="http://schemas.microsoft.com/office/drawing/2014/main" id="{85FB45A5-18B6-403E-A5EB-19B2E2652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30" y="1825625"/>
            <a:ext cx="5443300" cy="3634915"/>
          </a:xfrm>
          <a:prstGeom prst="roundRect">
            <a:avLst/>
          </a:prstGeom>
        </p:spPr>
      </p:pic>
    </p:spTree>
    <p:extLst>
      <p:ext uri="{BB962C8B-B14F-4D97-AF65-F5344CB8AC3E}">
        <p14:creationId xmlns:p14="http://schemas.microsoft.com/office/powerpoint/2010/main" val="2472202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22A6529-5C9D-4FB7-87D2-0D649E1E094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83D8B3E-9946-44B0-BA8B-14CBABBAD0C2}"/>
              </a:ext>
            </a:extLst>
          </p:cNvPr>
          <p:cNvSpPr>
            <a:spLocks noGrp="1"/>
          </p:cNvSpPr>
          <p:nvPr>
            <p:ph type="title"/>
          </p:nvPr>
        </p:nvSpPr>
        <p:spPr/>
        <p:txBody>
          <a:bodyPr/>
          <a:lstStyle/>
          <a:p>
            <a:r>
              <a:rPr lang="ru-RU" dirty="0"/>
              <a:t>Конец правления</a:t>
            </a:r>
          </a:p>
        </p:txBody>
      </p:sp>
      <p:sp>
        <p:nvSpPr>
          <p:cNvPr id="3" name="Объект 2">
            <a:extLst>
              <a:ext uri="{FF2B5EF4-FFF2-40B4-BE49-F238E27FC236}">
                <a16:creationId xmlns:a16="http://schemas.microsoft.com/office/drawing/2014/main" id="{923B27F0-BEE7-4FC6-B98A-62CC3108EC6E}"/>
              </a:ext>
            </a:extLst>
          </p:cNvPr>
          <p:cNvSpPr>
            <a:spLocks noGrp="1"/>
          </p:cNvSpPr>
          <p:nvPr>
            <p:ph idx="1"/>
          </p:nvPr>
        </p:nvSpPr>
        <p:spPr>
          <a:xfrm>
            <a:off x="838200" y="1825625"/>
            <a:ext cx="5033682" cy="4351338"/>
          </a:xfrm>
        </p:spPr>
        <p:txBody>
          <a:bodyPr>
            <a:normAutofit fontScale="92500" lnSpcReduction="20000"/>
          </a:bodyPr>
          <a:lstStyle/>
          <a:p>
            <a:pPr indent="0" algn="just">
              <a:spcBef>
                <a:spcPts val="0"/>
              </a:spcBef>
              <a:spcAft>
                <a:spcPts val="1100"/>
              </a:spcAft>
              <a:buNone/>
            </a:pPr>
            <a:r>
              <a:rPr lang="ru-RU" dirty="0"/>
              <a:t>Фактически после этого правление Бориса Годунова было окончено. В стране начались новые восстания в южных районах, на Брянщине, и особую роль в этом сыграли казаки. Годунов регулярно получал сообщения, что не идут боевые действия так как надо. В результате царь был сильно деморализован. Он не был тем человеком, который может в сложной ситуации принимать сложные, волевые решения.</a:t>
            </a:r>
          </a:p>
        </p:txBody>
      </p:sp>
      <p:pic>
        <p:nvPicPr>
          <p:cNvPr id="5" name="Рисунок 4">
            <a:extLst>
              <a:ext uri="{FF2B5EF4-FFF2-40B4-BE49-F238E27FC236}">
                <a16:creationId xmlns:a16="http://schemas.microsoft.com/office/drawing/2014/main" id="{57A49850-3EB2-4042-9912-909FDB3B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882" y="848006"/>
            <a:ext cx="4191001" cy="5473960"/>
          </a:xfrm>
          <a:prstGeom prst="roundRect">
            <a:avLst/>
          </a:prstGeom>
        </p:spPr>
      </p:pic>
    </p:spTree>
    <p:extLst>
      <p:ext uri="{BB962C8B-B14F-4D97-AF65-F5344CB8AC3E}">
        <p14:creationId xmlns:p14="http://schemas.microsoft.com/office/powerpoint/2010/main" val="172599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E6E2944-1AEA-45FF-B223-D52D4393F195}"/>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EAF4DD2-2B7D-4378-B0A9-6A24273CE96E}"/>
              </a:ext>
            </a:extLst>
          </p:cNvPr>
          <p:cNvSpPr>
            <a:spLocks noGrp="1"/>
          </p:cNvSpPr>
          <p:nvPr>
            <p:ph type="title"/>
          </p:nvPr>
        </p:nvSpPr>
        <p:spPr/>
        <p:txBody>
          <a:bodyPr/>
          <a:lstStyle/>
          <a:p>
            <a:r>
              <a:rPr lang="ru-RU" dirty="0"/>
              <a:t>Смерть</a:t>
            </a:r>
          </a:p>
        </p:txBody>
      </p:sp>
      <p:sp>
        <p:nvSpPr>
          <p:cNvPr id="3" name="Объект 2">
            <a:extLst>
              <a:ext uri="{FF2B5EF4-FFF2-40B4-BE49-F238E27FC236}">
                <a16:creationId xmlns:a16="http://schemas.microsoft.com/office/drawing/2014/main" id="{DBB1E75B-EEC1-4179-8429-1E53D8390CA2}"/>
              </a:ext>
            </a:extLst>
          </p:cNvPr>
          <p:cNvSpPr>
            <a:spLocks noGrp="1"/>
          </p:cNvSpPr>
          <p:nvPr>
            <p:ph idx="1"/>
          </p:nvPr>
        </p:nvSpPr>
        <p:spPr>
          <a:xfrm>
            <a:off x="838200" y="1825625"/>
            <a:ext cx="5051612" cy="3329081"/>
          </a:xfrm>
        </p:spPr>
        <p:txBody>
          <a:bodyPr>
            <a:normAutofit fontScale="77500" lnSpcReduction="20000"/>
          </a:bodyPr>
          <a:lstStyle/>
          <a:p>
            <a:pPr indent="0" algn="just">
              <a:spcBef>
                <a:spcPts val="0"/>
              </a:spcBef>
              <a:spcAft>
                <a:spcPts val="1100"/>
              </a:spcAft>
              <a:buNone/>
            </a:pPr>
            <a:r>
              <a:rPr lang="ru-RU" dirty="0"/>
              <a:t>Годунова часто мучили мигрени, он страдал мочекаменной болезнью. В последние годы жизни он перестал доверять своей свите. Всюду ему чудились враги, и только в кругу семьи было тепло и спокойно. Весной 1605 года, во время приема английский послов, у царя случился инсульт, который в то время называли апоплексическим ударом. Из носа, ушей Годунова текла кровь, придворный лекарь ничем не мог помочь.</a:t>
            </a:r>
          </a:p>
        </p:txBody>
      </p:sp>
      <p:pic>
        <p:nvPicPr>
          <p:cNvPr id="5" name="Рисунок 4">
            <a:extLst>
              <a:ext uri="{FF2B5EF4-FFF2-40B4-BE49-F238E27FC236}">
                <a16:creationId xmlns:a16="http://schemas.microsoft.com/office/drawing/2014/main" id="{6F06F3B8-4F5F-49AF-87A1-06C8C4B8C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190" y="1690688"/>
            <a:ext cx="5233671" cy="3408269"/>
          </a:xfrm>
          <a:prstGeom prst="roundRect">
            <a:avLst/>
          </a:prstGeom>
        </p:spPr>
      </p:pic>
    </p:spTree>
    <p:extLst>
      <p:ext uri="{BB962C8B-B14F-4D97-AF65-F5344CB8AC3E}">
        <p14:creationId xmlns:p14="http://schemas.microsoft.com/office/powerpoint/2010/main" val="301393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B73FE27-B808-4877-8F1D-E3375CA95B6A}"/>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656DB81-7569-4111-AD2A-A0077F4EEB7E}"/>
              </a:ext>
            </a:extLst>
          </p:cNvPr>
          <p:cNvSpPr>
            <a:spLocks noGrp="1"/>
          </p:cNvSpPr>
          <p:nvPr>
            <p:ph type="title"/>
          </p:nvPr>
        </p:nvSpPr>
        <p:spPr/>
        <p:txBody>
          <a:bodyPr/>
          <a:lstStyle/>
          <a:p>
            <a:r>
              <a:rPr lang="ru-RU" dirty="0"/>
              <a:t>Список источников</a:t>
            </a:r>
          </a:p>
        </p:txBody>
      </p:sp>
      <p:sp>
        <p:nvSpPr>
          <p:cNvPr id="3" name="Объект 2">
            <a:extLst>
              <a:ext uri="{FF2B5EF4-FFF2-40B4-BE49-F238E27FC236}">
                <a16:creationId xmlns:a16="http://schemas.microsoft.com/office/drawing/2014/main" id="{95168DEE-3C73-4EFA-BFB2-59507DB354BF}"/>
              </a:ext>
            </a:extLst>
          </p:cNvPr>
          <p:cNvSpPr>
            <a:spLocks noGrp="1"/>
          </p:cNvSpPr>
          <p:nvPr>
            <p:ph idx="1"/>
          </p:nvPr>
        </p:nvSpPr>
        <p:spPr/>
        <p:txBody>
          <a:bodyPr/>
          <a:lstStyle/>
          <a:p>
            <a:pPr rtl="0">
              <a:spcBef>
                <a:spcPts val="0"/>
              </a:spcBef>
              <a:spcAft>
                <a:spcPts val="0"/>
              </a:spcAft>
            </a:pPr>
            <a:r>
              <a:rPr lang="ru-RU" dirty="0">
                <a:hlinkClick r:id="rId3">
                  <a:extLst>
                    <a:ext uri="{A12FA001-AC4F-418D-AE19-62706E023703}">
                      <ahyp:hlinkClr xmlns:ahyp="http://schemas.microsoft.com/office/drawing/2018/hyperlinkcolor" val="tx"/>
                    </a:ext>
                  </a:extLst>
                </a:hlinkClick>
              </a:rPr>
              <a:t>https://istoriarusi.ru/car/boris_godunov.html</a:t>
            </a:r>
            <a:r>
              <a:rPr lang="ru-RU" dirty="0"/>
              <a:t> - борьба с Лжедмитрием</a:t>
            </a:r>
          </a:p>
          <a:p>
            <a:pPr rtl="0">
              <a:spcBef>
                <a:spcPts val="0"/>
              </a:spcBef>
              <a:spcAft>
                <a:spcPts val="0"/>
              </a:spcAft>
            </a:pPr>
            <a:r>
              <a:rPr lang="ru-RU" dirty="0">
                <a:hlinkClick r:id="rId4">
                  <a:extLst>
                    <a:ext uri="{A12FA001-AC4F-418D-AE19-62706E023703}">
                      <ahyp:hlinkClr xmlns:ahyp="http://schemas.microsoft.com/office/drawing/2018/hyperlinkcolor" val="tx"/>
                    </a:ext>
                  </a:extLst>
                </a:hlinkClick>
              </a:rPr>
              <a:t>https://www.livelib.ru/author/101577-lyudmila-morozova</a:t>
            </a:r>
            <a:r>
              <a:rPr lang="ru-RU" dirty="0"/>
              <a:t> - биография Людмилы Морозовой</a:t>
            </a:r>
          </a:p>
          <a:p>
            <a:pPr rtl="0">
              <a:spcBef>
                <a:spcPts val="0"/>
              </a:spcBef>
              <a:spcAft>
                <a:spcPts val="0"/>
              </a:spcAft>
            </a:pPr>
            <a:r>
              <a:rPr lang="ru-RU" dirty="0">
                <a:hlinkClick r:id="rId5">
                  <a:extLst>
                    <a:ext uri="{A12FA001-AC4F-418D-AE19-62706E023703}">
                      <ahyp:hlinkClr xmlns:ahyp="http://schemas.microsoft.com/office/drawing/2018/hyperlinkcolor" val="tx"/>
                    </a:ext>
                  </a:extLst>
                </a:hlinkClick>
              </a:rPr>
              <a:t>https://libmonster.ru/m/articles/view/БОРИС-ФЕДОРОВИЧ-ГОДУНОВ</a:t>
            </a:r>
            <a:r>
              <a:rPr lang="ru-RU" dirty="0"/>
              <a:t> и </a:t>
            </a:r>
            <a:r>
              <a:rPr lang="ru-RU" dirty="0">
                <a:hlinkClick r:id="rId6">
                  <a:extLst>
                    <a:ext uri="{A12FA001-AC4F-418D-AE19-62706E023703}">
                      <ahyp:hlinkClr xmlns:ahyp="http://schemas.microsoft.com/office/drawing/2018/hyperlinkcolor" val="tx"/>
                    </a:ext>
                  </a:extLst>
                </a:hlinkClick>
              </a:rPr>
              <a:t>https://cyberleninka.ru/article/n/godunovy-u-tsarskogo-trona</a:t>
            </a:r>
            <a:r>
              <a:rPr lang="ru-RU" dirty="0"/>
              <a:t> - Первый выборный царь Б.Ф. Годунов</a:t>
            </a:r>
          </a:p>
          <a:p>
            <a:pPr rtl="0">
              <a:spcBef>
                <a:spcPts val="0"/>
              </a:spcBef>
              <a:spcAft>
                <a:spcPts val="0"/>
              </a:spcAft>
            </a:pPr>
            <a:r>
              <a:rPr lang="ru-RU" dirty="0">
                <a:hlinkClick r:id="rId7">
                  <a:extLst>
                    <a:ext uri="{A12FA001-AC4F-418D-AE19-62706E023703}">
                      <ahyp:hlinkClr xmlns:ahyp="http://schemas.microsoft.com/office/drawing/2018/hyperlinkcolor" val="tx"/>
                    </a:ext>
                  </a:extLst>
                </a:hlinkClick>
              </a:rPr>
              <a:t>https://biographe.ru/politiki/boris-godunov/</a:t>
            </a:r>
            <a:r>
              <a:rPr lang="ru-RU" dirty="0"/>
              <a:t> - образование и смерть</a:t>
            </a:r>
          </a:p>
        </p:txBody>
      </p:sp>
    </p:spTree>
    <p:extLst>
      <p:ext uri="{BB962C8B-B14F-4D97-AF65-F5344CB8AC3E}">
        <p14:creationId xmlns:p14="http://schemas.microsoft.com/office/powerpoint/2010/main" val="2027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3290390-ECF7-45E5-BCD3-EAFEE7CFA0C5}"/>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A6B5443B-558A-4D6F-B658-D3208E3935AF}"/>
              </a:ext>
            </a:extLst>
          </p:cNvPr>
          <p:cNvSpPr>
            <a:spLocks noGrp="1"/>
          </p:cNvSpPr>
          <p:nvPr>
            <p:ph type="title"/>
          </p:nvPr>
        </p:nvSpPr>
        <p:spPr>
          <a:xfrm>
            <a:off x="1035424" y="699247"/>
            <a:ext cx="4002741" cy="948672"/>
          </a:xfrm>
        </p:spPr>
        <p:txBody>
          <a:bodyPr/>
          <a:lstStyle/>
          <a:p>
            <a:r>
              <a:rPr lang="ru-RU" dirty="0"/>
              <a:t>Л. Е. Морозова</a:t>
            </a:r>
            <a:r>
              <a:rPr lang="en-US" dirty="0"/>
              <a:t>:</a:t>
            </a:r>
            <a:endParaRPr lang="ru-RU" dirty="0"/>
          </a:p>
        </p:txBody>
      </p:sp>
      <p:sp>
        <p:nvSpPr>
          <p:cNvPr id="3" name="Объект 2">
            <a:extLst>
              <a:ext uri="{FF2B5EF4-FFF2-40B4-BE49-F238E27FC236}">
                <a16:creationId xmlns:a16="http://schemas.microsoft.com/office/drawing/2014/main" id="{F0160F16-2BFA-4820-82C0-37C3F0E537E3}"/>
              </a:ext>
            </a:extLst>
          </p:cNvPr>
          <p:cNvSpPr>
            <a:spLocks noGrp="1"/>
          </p:cNvSpPr>
          <p:nvPr>
            <p:ph idx="1"/>
          </p:nvPr>
        </p:nvSpPr>
        <p:spPr>
          <a:xfrm>
            <a:off x="838201" y="1791354"/>
            <a:ext cx="7490012" cy="3756212"/>
          </a:xfrm>
          <a:prstGeom prst="roundRect">
            <a:avLst/>
          </a:prstGeom>
          <a:ln w="57150">
            <a:solidFill>
              <a:schemeClr val="tx1"/>
            </a:solidFill>
          </a:ln>
        </p:spPr>
        <p:txBody>
          <a:bodyPr>
            <a:normAutofit/>
          </a:bodyPr>
          <a:lstStyle/>
          <a:p>
            <a:pPr marL="0" indent="0">
              <a:buNone/>
            </a:pPr>
            <a:r>
              <a:rPr lang="ru-RU" sz="1800" b="0" i="0" u="none" strike="noStrike" dirty="0">
                <a:solidFill>
                  <a:srgbClr val="000000"/>
                </a:solidFill>
                <a:effectLst/>
                <a:latin typeface="Arial" panose="020B0604020202020204" pitchFamily="34" charset="0"/>
              </a:rPr>
              <a:t>Первый выборный царь Борис Федорович Годунов, будучи достаточно пожилым и больным человеком, почти ничего не делал, чтобы справиться с этим всенародным бедствием. Он был не способен даже выполнять свои прямые обязанности государя: водить полки в случае военной опасности и встречаться, и вести переговоры с иностранными дипломатами. Хронические заболевания надолго укладывали его в постель. Царь Борис старался вести миролюбивую политику, поэтому не занимался ремонтом крепостных сооружений. Даже в крупных городах они ветшали и осыпались. При этом он не хотел осознавать, что соседние державы, особенно Речь Посполитая и Швеция, относятся к нему враждебно и готовы начать войну за отторжение западных территорий</a:t>
            </a:r>
            <a:endParaRPr lang="ru-RU" dirty="0"/>
          </a:p>
        </p:txBody>
      </p:sp>
      <p:pic>
        <p:nvPicPr>
          <p:cNvPr id="5" name="Рисунок 4">
            <a:extLst>
              <a:ext uri="{FF2B5EF4-FFF2-40B4-BE49-F238E27FC236}">
                <a16:creationId xmlns:a16="http://schemas.microsoft.com/office/drawing/2014/main" id="{ED9CCA83-132C-4860-88E6-90EFC3D95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664774" y="1791354"/>
            <a:ext cx="2825569" cy="3756212"/>
          </a:xfrm>
          <a:prstGeom prst="roundRect">
            <a:avLst/>
          </a:prstGeom>
        </p:spPr>
      </p:pic>
      <p:sp>
        <p:nvSpPr>
          <p:cNvPr id="9" name="TextBox 8">
            <a:extLst>
              <a:ext uri="{FF2B5EF4-FFF2-40B4-BE49-F238E27FC236}">
                <a16:creationId xmlns:a16="http://schemas.microsoft.com/office/drawing/2014/main" id="{B70B6B0D-7AD8-40E4-9B24-B7DBAAD95D4A}"/>
              </a:ext>
            </a:extLst>
          </p:cNvPr>
          <p:cNvSpPr txBox="1"/>
          <p:nvPr/>
        </p:nvSpPr>
        <p:spPr>
          <a:xfrm>
            <a:off x="7611035" y="5691001"/>
            <a:ext cx="3879308" cy="523220"/>
          </a:xfrm>
          <a:prstGeom prst="rect">
            <a:avLst/>
          </a:prstGeom>
          <a:noFill/>
        </p:spPr>
        <p:txBody>
          <a:bodyPr wrap="square">
            <a:spAutoFit/>
          </a:bodyPr>
          <a:lstStyle/>
          <a:p>
            <a:pPr algn="r"/>
            <a:r>
              <a:rPr lang="en-US" sz="1400" b="0" i="1" u="none" strike="noStrike" dirty="0">
                <a:solidFill>
                  <a:srgbClr val="000000"/>
                </a:solidFill>
                <a:effectLst/>
                <a:latin typeface="Arial" panose="020B0604020202020204" pitchFamily="34" charset="0"/>
              </a:rPr>
              <a:t>- </a:t>
            </a:r>
            <a:r>
              <a:rPr lang="ru-RU" sz="1400" b="0" i="1" u="none" strike="noStrike" dirty="0">
                <a:solidFill>
                  <a:srgbClr val="000000"/>
                </a:solidFill>
                <a:effectLst/>
                <a:latin typeface="Arial" panose="020B0604020202020204" pitchFamily="34" charset="0"/>
              </a:rPr>
              <a:t>советский и российский историк, специалист по истории XIV—XVII веков</a:t>
            </a:r>
            <a:endParaRPr lang="ru-RU" sz="1400" i="1" dirty="0"/>
          </a:p>
        </p:txBody>
      </p:sp>
    </p:spTree>
    <p:extLst>
      <p:ext uri="{BB962C8B-B14F-4D97-AF65-F5344CB8AC3E}">
        <p14:creationId xmlns:p14="http://schemas.microsoft.com/office/powerpoint/2010/main" val="182827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2DFF38A-F2DC-4709-B852-1E3C1C87339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9071C318-BA82-45BE-A535-23DF590F92EA}"/>
              </a:ext>
            </a:extLst>
          </p:cNvPr>
          <p:cNvSpPr>
            <a:spLocks noGrp="1"/>
          </p:cNvSpPr>
          <p:nvPr>
            <p:ph type="title"/>
          </p:nvPr>
        </p:nvSpPr>
        <p:spPr/>
        <p:txBody>
          <a:bodyPr/>
          <a:lstStyle/>
          <a:p>
            <a:r>
              <a:rPr lang="ru-RU" dirty="0"/>
              <a:t>Подробнее об авторе</a:t>
            </a:r>
          </a:p>
        </p:txBody>
      </p:sp>
      <p:sp>
        <p:nvSpPr>
          <p:cNvPr id="3" name="Объект 2">
            <a:extLst>
              <a:ext uri="{FF2B5EF4-FFF2-40B4-BE49-F238E27FC236}">
                <a16:creationId xmlns:a16="http://schemas.microsoft.com/office/drawing/2014/main" id="{6BAC96A0-8F24-47CC-A69F-3A7C369B6628}"/>
              </a:ext>
            </a:extLst>
          </p:cNvPr>
          <p:cNvSpPr>
            <a:spLocks noGrp="1"/>
          </p:cNvSpPr>
          <p:nvPr>
            <p:ph idx="1"/>
          </p:nvPr>
        </p:nvSpPr>
        <p:spPr/>
        <p:txBody>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Людмила Евгеньевна Морозова — советский и российский историк, специалист по истории XIV—XVII веков. Доктор исторических наук, ведущий научный сотрудник Института российской истории РАН. Окончила исторический факультет МГУ (1970). В 1970—1972 годах работала инспектором архива МГУ, с 1972 года — в Институте истории СССР (ныне Институт российской истории РАН). В 1978 году защитила кандидатскую диссертацию «Вопросы разработки методики применения количественных методов при определении авторства древнерусских публицистических памятников XVI века», в 2001 году — докторскую диссертацию «Смутное время начала XVII века в сочинениях русских современников».</a:t>
            </a:r>
            <a:endParaRPr lang="ru-RU" b="0" dirty="0">
              <a:effectLst/>
            </a:endParaRPr>
          </a:p>
          <a:p>
            <a:pPr marL="0" indent="0">
              <a:buNone/>
            </a:pPr>
            <a:endParaRPr lang="ru-RU" dirty="0"/>
          </a:p>
        </p:txBody>
      </p:sp>
    </p:spTree>
    <p:extLst>
      <p:ext uri="{BB962C8B-B14F-4D97-AF65-F5344CB8AC3E}">
        <p14:creationId xmlns:p14="http://schemas.microsoft.com/office/powerpoint/2010/main" val="49385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4EB18E5F-3E61-492C-911F-0D45CF4825A2}"/>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652D150-3E3E-4B12-B324-0AA52319A381}"/>
              </a:ext>
            </a:extLst>
          </p:cNvPr>
          <p:cNvSpPr>
            <a:spLocks noGrp="1"/>
          </p:cNvSpPr>
          <p:nvPr>
            <p:ph type="title"/>
          </p:nvPr>
        </p:nvSpPr>
        <p:spPr/>
        <p:txBody>
          <a:bodyPr/>
          <a:lstStyle/>
          <a:p>
            <a:r>
              <a:rPr lang="ru-RU" dirty="0"/>
              <a:t>Первый выборный царь</a:t>
            </a:r>
          </a:p>
        </p:txBody>
      </p:sp>
      <p:sp>
        <p:nvSpPr>
          <p:cNvPr id="3" name="Объект 2">
            <a:extLst>
              <a:ext uri="{FF2B5EF4-FFF2-40B4-BE49-F238E27FC236}">
                <a16:creationId xmlns:a16="http://schemas.microsoft.com/office/drawing/2014/main" id="{09CC26EC-FD81-44F9-B695-EA4E9AB81DAD}"/>
              </a:ext>
            </a:extLst>
          </p:cNvPr>
          <p:cNvSpPr>
            <a:spLocks noGrp="1"/>
          </p:cNvSpPr>
          <p:nvPr>
            <p:ph idx="1"/>
          </p:nvPr>
        </p:nvSpPr>
        <p:spPr>
          <a:xfrm>
            <a:off x="838200" y="1825625"/>
            <a:ext cx="4253753" cy="4351338"/>
          </a:xfrm>
        </p:spPr>
        <p:txBody>
          <a:bodyPr>
            <a:normAutofit lnSpcReduction="10000"/>
          </a:bodyPr>
          <a:lstStyle/>
          <a:p>
            <a:pPr marL="0" indent="0">
              <a:buNone/>
            </a:pPr>
            <a:r>
              <a:rPr lang="ru-RU" sz="2000" dirty="0"/>
              <a:t>17 февраля 1598 года в исторической хронологии нашей страны произошло очень важное событие - на Земском соборе был впервые избран царь. Раньше верховная власть передавалась по наследству внутри правящего рода, идущего от легендарного Рюрика. Но после смерти бездетного царя Фёдора Ивановича престол неожиданно остался вакантным. И 42 дня спустя новый царь был избран на Земском соборе - это стал боярин Борис Годунов. Это решение было принято без какой-либо политической борьбы.</a:t>
            </a:r>
          </a:p>
        </p:txBody>
      </p:sp>
      <p:pic>
        <p:nvPicPr>
          <p:cNvPr id="5" name="Рисунок 4">
            <a:extLst>
              <a:ext uri="{FF2B5EF4-FFF2-40B4-BE49-F238E27FC236}">
                <a16:creationId xmlns:a16="http://schemas.microsoft.com/office/drawing/2014/main" id="{E5A8F8DF-5EF0-4423-A4B0-179D41872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388" y="1825625"/>
            <a:ext cx="6669741" cy="3751729"/>
          </a:xfrm>
          <a:prstGeom prst="roundRect">
            <a:avLst/>
          </a:prstGeom>
        </p:spPr>
      </p:pic>
    </p:spTree>
    <p:extLst>
      <p:ext uri="{BB962C8B-B14F-4D97-AF65-F5344CB8AC3E}">
        <p14:creationId xmlns:p14="http://schemas.microsoft.com/office/powerpoint/2010/main" val="274861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20A9D788-0D20-4DD5-A318-FEB3F7FEFE38}"/>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F3BFC434-0BD8-4EAE-913B-20FC330D0EFD}"/>
              </a:ext>
            </a:extLst>
          </p:cNvPr>
          <p:cNvSpPr>
            <a:spLocks noGrp="1"/>
          </p:cNvSpPr>
          <p:nvPr>
            <p:ph type="title"/>
          </p:nvPr>
        </p:nvSpPr>
        <p:spPr/>
        <p:txBody>
          <a:bodyPr/>
          <a:lstStyle/>
          <a:p>
            <a:r>
              <a:rPr lang="ru-RU" dirty="0"/>
              <a:t>Приход к правлению</a:t>
            </a:r>
          </a:p>
        </p:txBody>
      </p:sp>
      <p:sp>
        <p:nvSpPr>
          <p:cNvPr id="3" name="Объект 2">
            <a:extLst>
              <a:ext uri="{FF2B5EF4-FFF2-40B4-BE49-F238E27FC236}">
                <a16:creationId xmlns:a16="http://schemas.microsoft.com/office/drawing/2014/main" id="{799962F9-E224-4ADD-897E-ADF3200AF9AA}"/>
              </a:ext>
            </a:extLst>
          </p:cNvPr>
          <p:cNvSpPr>
            <a:spLocks noGrp="1"/>
          </p:cNvSpPr>
          <p:nvPr>
            <p:ph idx="1"/>
          </p:nvPr>
        </p:nvSpPr>
        <p:spPr>
          <a:xfrm>
            <a:off x="838200" y="1825625"/>
            <a:ext cx="5320553" cy="4082116"/>
          </a:xfrm>
        </p:spPr>
        <p:txBody>
          <a:bodyPr>
            <a:normAutofit/>
          </a:bodyPr>
          <a:lstStyle/>
          <a:p>
            <a:pPr marL="0" indent="0" rtl="0">
              <a:spcBef>
                <a:spcPts val="0"/>
              </a:spcBef>
              <a:spcAft>
                <a:spcPts val="0"/>
              </a:spcAft>
              <a:buNone/>
            </a:pPr>
            <a:r>
              <a:rPr lang="ru-RU" sz="2000" dirty="0"/>
              <a:t>В исследовательской литературе утвердилось мнение, что первый выборный царь Б. Ф. Годунов достиг неслыханного возвышения не столько благодаря своим якобы выдающимся личным качествам, сколько умению выслужиться перед царствующими особами: сначала перед Иваном Грозным, а потом и перед его сыном Федором Ивановичем. Считается, что первой ступенькой в карьере Бориса была служба в опричнине. Потом в качестве любимца он вошел в ближнее окружение Ивана IV. И, наконец, стал править за недееспособного Федора Ивановича.</a:t>
            </a:r>
          </a:p>
        </p:txBody>
      </p:sp>
      <p:pic>
        <p:nvPicPr>
          <p:cNvPr id="5" name="Рисунок 4">
            <a:extLst>
              <a:ext uri="{FF2B5EF4-FFF2-40B4-BE49-F238E27FC236}">
                <a16:creationId xmlns:a16="http://schemas.microsoft.com/office/drawing/2014/main" id="{F1B9F4A2-1A46-4D64-B5DE-73261FCF1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753" y="1825625"/>
            <a:ext cx="5690342" cy="2886635"/>
          </a:xfrm>
          <a:prstGeom prst="roundRect">
            <a:avLst/>
          </a:prstGeom>
        </p:spPr>
      </p:pic>
    </p:spTree>
    <p:extLst>
      <p:ext uri="{BB962C8B-B14F-4D97-AF65-F5344CB8AC3E}">
        <p14:creationId xmlns:p14="http://schemas.microsoft.com/office/powerpoint/2010/main" val="3364678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C4C695B4-4A94-4D61-A7F8-4E3981F6AE34}"/>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EB55C48A-8F59-430B-90D4-68CC1E290C47}"/>
              </a:ext>
            </a:extLst>
          </p:cNvPr>
          <p:cNvSpPr>
            <a:spLocks noGrp="1"/>
          </p:cNvSpPr>
          <p:nvPr>
            <p:ph type="title"/>
          </p:nvPr>
        </p:nvSpPr>
        <p:spPr/>
        <p:txBody>
          <a:bodyPr/>
          <a:lstStyle/>
          <a:p>
            <a:r>
              <a:rPr lang="ru-RU" dirty="0"/>
              <a:t>Образование</a:t>
            </a:r>
          </a:p>
        </p:txBody>
      </p:sp>
      <p:sp>
        <p:nvSpPr>
          <p:cNvPr id="3" name="Объект 2">
            <a:extLst>
              <a:ext uri="{FF2B5EF4-FFF2-40B4-BE49-F238E27FC236}">
                <a16:creationId xmlns:a16="http://schemas.microsoft.com/office/drawing/2014/main" id="{3C88BAA9-DC68-46D4-994C-D7F9F061EF1E}"/>
              </a:ext>
            </a:extLst>
          </p:cNvPr>
          <p:cNvSpPr>
            <a:spLocks noGrp="1"/>
          </p:cNvSpPr>
          <p:nvPr>
            <p:ph idx="1"/>
          </p:nvPr>
        </p:nvSpPr>
        <p:spPr>
          <a:xfrm>
            <a:off x="838200" y="1825625"/>
            <a:ext cx="6701118" cy="3481481"/>
          </a:xfrm>
        </p:spPr>
        <p:txBody>
          <a:bodyPr>
            <a:normAutofit/>
          </a:bodyPr>
          <a:lstStyle/>
          <a:p>
            <a:pPr marL="0" indent="0" rtl="0">
              <a:spcBef>
                <a:spcPts val="0"/>
              </a:spcBef>
              <a:spcAft>
                <a:spcPts val="0"/>
              </a:spcAft>
              <a:buNone/>
            </a:pPr>
            <a:r>
              <a:rPr lang="ru-RU" sz="2000" dirty="0"/>
              <a:t>Борис был провинциальным дворянином, он получил неплохое по тем временам образование. Однако он не был знаком со Священным писанием, что делало его образование ущербным, неполноценным. Изучение церковной литературы в те времена являлось главной составляющей учебы, пробелы в этой сфере считались недопустимыми. Именно по этой причине современники называют будущего правителя Руси малообразованным, скверным отроком. Все его другие достижения – грамотность, каллиграфический почерк совершенно не берутся в расчет.</a:t>
            </a:r>
          </a:p>
        </p:txBody>
      </p:sp>
      <p:pic>
        <p:nvPicPr>
          <p:cNvPr id="5" name="Рисунок 4">
            <a:extLst>
              <a:ext uri="{FF2B5EF4-FFF2-40B4-BE49-F238E27FC236}">
                <a16:creationId xmlns:a16="http://schemas.microsoft.com/office/drawing/2014/main" id="{072828B7-DF47-49F9-987E-43A8BA542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691" y="1950664"/>
            <a:ext cx="4362806" cy="2666159"/>
          </a:xfrm>
          <a:prstGeom prst="rect">
            <a:avLst/>
          </a:prstGeom>
        </p:spPr>
      </p:pic>
    </p:spTree>
    <p:extLst>
      <p:ext uri="{BB962C8B-B14F-4D97-AF65-F5344CB8AC3E}">
        <p14:creationId xmlns:p14="http://schemas.microsoft.com/office/powerpoint/2010/main" val="83166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6EB59D3-1DFE-4388-A3B7-290CD674C74F}"/>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604FFA01-FFC7-4A86-A214-D697B4771F4C}"/>
              </a:ext>
            </a:extLst>
          </p:cNvPr>
          <p:cNvSpPr>
            <a:spLocks noGrp="1"/>
          </p:cNvSpPr>
          <p:nvPr>
            <p:ph type="title"/>
          </p:nvPr>
        </p:nvSpPr>
        <p:spPr/>
        <p:txBody>
          <a:bodyPr/>
          <a:lstStyle/>
          <a:p>
            <a:r>
              <a:rPr lang="ru-RU" dirty="0"/>
              <a:t>Болезненность и суеверность</a:t>
            </a:r>
          </a:p>
        </p:txBody>
      </p:sp>
      <p:sp>
        <p:nvSpPr>
          <p:cNvPr id="3" name="Объект 2">
            <a:extLst>
              <a:ext uri="{FF2B5EF4-FFF2-40B4-BE49-F238E27FC236}">
                <a16:creationId xmlns:a16="http://schemas.microsoft.com/office/drawing/2014/main" id="{3DD777B7-D41B-48FD-ADCA-6DF69F4CD50D}"/>
              </a:ext>
            </a:extLst>
          </p:cNvPr>
          <p:cNvSpPr>
            <a:spLocks noGrp="1"/>
          </p:cNvSpPr>
          <p:nvPr>
            <p:ph idx="1"/>
          </p:nvPr>
        </p:nvSpPr>
        <p:spPr>
          <a:xfrm>
            <a:off x="838200" y="1825625"/>
            <a:ext cx="4675094" cy="4351338"/>
          </a:xfrm>
        </p:spPr>
        <p:txBody>
          <a:bodyPr>
            <a:normAutofit lnSpcReduction="10000"/>
          </a:bodyPr>
          <a:lstStyle/>
          <a:p>
            <a:pPr marL="0" indent="0" rtl="0">
              <a:spcBef>
                <a:spcPts val="0"/>
              </a:spcBef>
              <a:spcAft>
                <a:spcPts val="0"/>
              </a:spcAft>
              <a:buNone/>
            </a:pPr>
            <a:r>
              <a:rPr lang="ru-RU" sz="1800" dirty="0"/>
              <a:t>Борис Годунов был довольно-таки пугливым и хитрым человеком, из-за чего пострадало много бояр. Первым пал Богдан </a:t>
            </a:r>
            <a:r>
              <a:rPr lang="ru-RU" sz="1800" dirty="0" err="1"/>
              <a:t>Бильский</a:t>
            </a:r>
            <a:r>
              <a:rPr lang="ru-RU" sz="1800" dirty="0"/>
              <a:t>. Его поставили к позорному столбу, выщипали по одному волосу всю бороду, и отправили в ссылку в Нижний Новгород. Затем в октябре 1600 года в </a:t>
            </a:r>
            <a:r>
              <a:rPr lang="ru-RU" sz="1800" dirty="0" err="1"/>
              <a:t>злонамерении</a:t>
            </a:r>
            <a:r>
              <a:rPr lang="ru-RU" sz="1800" dirty="0"/>
              <a:t> относительно жизни царя были обвинены Романовы. В думскую комиссию по решению этой проблемы были специально подобраны противников Романовых из числа знатного боярства. Почему выбраны было именно знатное боярство? Потому, что с точки зрения табеля о рангах Годуновы стояли намного выше Романовых. Федора, лидера клана Романовых, постригли в монахи, а троих его братьев отправили в Сибирь, где они все умерли в тяжелых условиях.</a:t>
            </a:r>
          </a:p>
        </p:txBody>
      </p:sp>
      <p:pic>
        <p:nvPicPr>
          <p:cNvPr id="5" name="Рисунок 4">
            <a:extLst>
              <a:ext uri="{FF2B5EF4-FFF2-40B4-BE49-F238E27FC236}">
                <a16:creationId xmlns:a16="http://schemas.microsoft.com/office/drawing/2014/main" id="{24CDE0A8-5B1A-4EB8-A4D9-79BC9940B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294" y="1825625"/>
            <a:ext cx="6263342" cy="3523130"/>
          </a:xfrm>
          <a:prstGeom prst="roundRect">
            <a:avLst/>
          </a:prstGeom>
        </p:spPr>
      </p:pic>
    </p:spTree>
    <p:extLst>
      <p:ext uri="{BB962C8B-B14F-4D97-AF65-F5344CB8AC3E}">
        <p14:creationId xmlns:p14="http://schemas.microsoft.com/office/powerpoint/2010/main" val="3486397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F7DB927-FBC6-4267-8E6D-361BD40C87E0}"/>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E2E19BBD-9E58-4A17-A1D0-FF90275B7C42}"/>
              </a:ext>
            </a:extLst>
          </p:cNvPr>
          <p:cNvSpPr>
            <a:spLocks noGrp="1"/>
          </p:cNvSpPr>
          <p:nvPr>
            <p:ph type="title"/>
          </p:nvPr>
        </p:nvSpPr>
        <p:spPr/>
        <p:txBody>
          <a:bodyPr>
            <a:normAutofit fontScale="90000"/>
          </a:bodyPr>
          <a:lstStyle/>
          <a:p>
            <a:r>
              <a:rPr lang="ru-RU" dirty="0"/>
              <a:t>Основные этапы внутренней политики России периода правления Бориса Годунова</a:t>
            </a:r>
          </a:p>
        </p:txBody>
      </p:sp>
      <p:sp>
        <p:nvSpPr>
          <p:cNvPr id="3" name="Объект 2">
            <a:extLst>
              <a:ext uri="{FF2B5EF4-FFF2-40B4-BE49-F238E27FC236}">
                <a16:creationId xmlns:a16="http://schemas.microsoft.com/office/drawing/2014/main" id="{4EFAAD51-CEBE-4DA7-8A50-D592BBC5C711}"/>
              </a:ext>
            </a:extLst>
          </p:cNvPr>
          <p:cNvSpPr>
            <a:spLocks noGrp="1"/>
          </p:cNvSpPr>
          <p:nvPr>
            <p:ph idx="1"/>
          </p:nvPr>
        </p:nvSpPr>
        <p:spPr/>
        <p:txBody>
          <a:bodyPr/>
          <a:lstStyle/>
          <a:p>
            <a:pPr rtl="0" fontAlgn="base">
              <a:spcBef>
                <a:spcPts val="0"/>
              </a:spcBef>
              <a:spcAft>
                <a:spcPts val="0"/>
              </a:spcAft>
              <a:buFont typeface="+mj-lt"/>
              <a:buAutoNum type="arabicPeriod"/>
            </a:pPr>
            <a:r>
              <a:rPr lang="ru-RU" dirty="0"/>
              <a:t>"Налоговая амнистия". Населению были прощены все задолженности перед государством.</a:t>
            </a:r>
          </a:p>
          <a:p>
            <a:pPr rtl="0" fontAlgn="base">
              <a:spcBef>
                <a:spcPts val="0"/>
              </a:spcBef>
              <a:spcAft>
                <a:spcPts val="0"/>
              </a:spcAft>
              <a:buFont typeface="+mj-lt"/>
              <a:buAutoNum type="arabicPeriod"/>
            </a:pPr>
            <a:r>
              <a:rPr lang="ru-RU" dirty="0"/>
              <a:t>На 5 лет была отменена смертная казнь (примечательно, что само правление Годунова продлилось немногим более 5-ти лет).</a:t>
            </a:r>
          </a:p>
          <a:p>
            <a:pPr rtl="0" fontAlgn="base">
              <a:spcBef>
                <a:spcPts val="0"/>
              </a:spcBef>
              <a:spcAft>
                <a:spcPts val="0"/>
              </a:spcAft>
              <a:buFont typeface="+mj-lt"/>
              <a:buAutoNum type="arabicPeriod"/>
            </a:pPr>
            <a:r>
              <a:rPr lang="ru-RU" dirty="0"/>
              <a:t>Благоустройство Кремля и Москвы. Строительство крепостей на Юге страны.</a:t>
            </a:r>
          </a:p>
          <a:p>
            <a:pPr rtl="0" fontAlgn="base">
              <a:spcBef>
                <a:spcPts val="0"/>
              </a:spcBef>
              <a:spcAft>
                <a:spcPts val="0"/>
              </a:spcAft>
              <a:buFont typeface="+mj-lt"/>
              <a:buAutoNum type="arabicPeriod"/>
            </a:pPr>
            <a:r>
              <a:rPr lang="ru-RU" dirty="0"/>
              <a:t>Обучение боярских детей в Европе (неудавшаяся затея).</a:t>
            </a:r>
          </a:p>
          <a:p>
            <a:pPr rtl="0" fontAlgn="base">
              <a:spcBef>
                <a:spcPts val="0"/>
              </a:spcBef>
              <a:spcAft>
                <a:spcPts val="1900"/>
              </a:spcAft>
              <a:buFont typeface="+mj-lt"/>
              <a:buAutoNum type="arabicPeriod"/>
            </a:pPr>
            <a:r>
              <a:rPr lang="ru-RU" dirty="0"/>
              <a:t>Попытки открыть массовые учебные заведения для всех. Попытка неудачная.</a:t>
            </a:r>
          </a:p>
          <a:p>
            <a:endParaRPr lang="ru-RU" dirty="0"/>
          </a:p>
        </p:txBody>
      </p:sp>
    </p:spTree>
    <p:extLst>
      <p:ext uri="{BB962C8B-B14F-4D97-AF65-F5344CB8AC3E}">
        <p14:creationId xmlns:p14="http://schemas.microsoft.com/office/powerpoint/2010/main" val="90401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4A20568-3AD6-4344-AB82-934740CAF80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E30D9525-54D1-4AE7-9A10-991805D6B5B6}"/>
              </a:ext>
            </a:extLst>
          </p:cNvPr>
          <p:cNvSpPr>
            <a:spLocks noGrp="1"/>
          </p:cNvSpPr>
          <p:nvPr>
            <p:ph type="title"/>
          </p:nvPr>
        </p:nvSpPr>
        <p:spPr/>
        <p:txBody>
          <a:bodyPr/>
          <a:lstStyle/>
          <a:p>
            <a:r>
              <a:rPr lang="ru-RU" dirty="0"/>
              <a:t>Проблемы с земледелием</a:t>
            </a:r>
          </a:p>
        </p:txBody>
      </p:sp>
      <p:sp>
        <p:nvSpPr>
          <p:cNvPr id="3" name="Объект 2">
            <a:extLst>
              <a:ext uri="{FF2B5EF4-FFF2-40B4-BE49-F238E27FC236}">
                <a16:creationId xmlns:a16="http://schemas.microsoft.com/office/drawing/2014/main" id="{3B9193B8-5D5C-4E18-85BA-566A77E66F42}"/>
              </a:ext>
            </a:extLst>
          </p:cNvPr>
          <p:cNvSpPr>
            <a:spLocks noGrp="1"/>
          </p:cNvSpPr>
          <p:nvPr>
            <p:ph idx="1"/>
          </p:nvPr>
        </p:nvSpPr>
        <p:spPr>
          <a:xfrm>
            <a:off x="838200" y="1825625"/>
            <a:ext cx="5759824" cy="4351338"/>
          </a:xfrm>
        </p:spPr>
        <p:txBody>
          <a:bodyPr>
            <a:normAutofit/>
          </a:bodyPr>
          <a:lstStyle/>
          <a:p>
            <a:pPr marL="0" indent="0" rtl="0">
              <a:spcBef>
                <a:spcPts val="0"/>
              </a:spcBef>
              <a:spcAft>
                <a:spcPts val="0"/>
              </a:spcAft>
              <a:buNone/>
            </a:pPr>
            <a:r>
              <a:rPr lang="ru-RU" sz="2000" dirty="0"/>
              <a:t>В 1601 году земледельцев подвели природные катаклизмы. Ранние заморозки лишили страну большей части урожая, который и без этого был скудным. Не хватало зерна, крестьяне, бедные горожане испытывали голод.</a:t>
            </a:r>
          </a:p>
          <a:p>
            <a:pPr marL="0" indent="0" rtl="0">
              <a:spcBef>
                <a:spcPts val="0"/>
              </a:spcBef>
              <a:spcAft>
                <a:spcPts val="0"/>
              </a:spcAft>
              <a:buNone/>
            </a:pPr>
            <a:r>
              <a:rPr lang="ru-RU" sz="2000" dirty="0"/>
              <a:t>Торговцы зерном, воспользовавшись ситуацией, резко взвинтили цены на хлеб. Стоимость хлеба увеличилась в сто раз. Государь сделал все, чтобы народу было легче, он раздавал казенные деньги и зерно малоимущим, снизил налоги. Но хлебные спекулянты остались без наказания, и это стало первой крупной ошибкой Годунова. Он быстро опустошил казну и царские амбары, брать зерно было больше негде.</a:t>
            </a:r>
          </a:p>
        </p:txBody>
      </p:sp>
      <p:pic>
        <p:nvPicPr>
          <p:cNvPr id="5" name="Рисунок 4">
            <a:extLst>
              <a:ext uri="{FF2B5EF4-FFF2-40B4-BE49-F238E27FC236}">
                <a16:creationId xmlns:a16="http://schemas.microsoft.com/office/drawing/2014/main" id="{364BA357-4D10-493C-ACCB-4F8EF8DAD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436" y="1825625"/>
            <a:ext cx="5565409" cy="3101788"/>
          </a:xfrm>
          <a:prstGeom prst="roundRect">
            <a:avLst/>
          </a:prstGeom>
        </p:spPr>
      </p:pic>
    </p:spTree>
    <p:extLst>
      <p:ext uri="{BB962C8B-B14F-4D97-AF65-F5344CB8AC3E}">
        <p14:creationId xmlns:p14="http://schemas.microsoft.com/office/powerpoint/2010/main" val="329519001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1433</Words>
  <Application>Microsoft Office PowerPoint</Application>
  <PresentationFormat>Широкоэкранный</PresentationFormat>
  <Paragraphs>44</Paragraphs>
  <Slides>16</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16</vt:i4>
      </vt:variant>
    </vt:vector>
  </HeadingPairs>
  <TitlesOfParts>
    <vt:vector size="21" baseType="lpstr">
      <vt:lpstr>Arial</vt:lpstr>
      <vt:lpstr>Calibri</vt:lpstr>
      <vt:lpstr>Calibri Light</vt:lpstr>
      <vt:lpstr>Garamond</vt:lpstr>
      <vt:lpstr>Тема Office</vt:lpstr>
      <vt:lpstr>БОРИС ГОДУНОВ</vt:lpstr>
      <vt:lpstr>Л. Е. Морозова:</vt:lpstr>
      <vt:lpstr>Подробнее об авторе</vt:lpstr>
      <vt:lpstr>Первый выборный царь</vt:lpstr>
      <vt:lpstr>Приход к правлению</vt:lpstr>
      <vt:lpstr>Образование</vt:lpstr>
      <vt:lpstr>Болезненность и суеверность</vt:lpstr>
      <vt:lpstr>Основные этапы внутренней политики России периода правления Бориса Годунова</vt:lpstr>
      <vt:lpstr>Проблемы с земледелием</vt:lpstr>
      <vt:lpstr>Голод</vt:lpstr>
      <vt:lpstr>Проблемы с крестьянством</vt:lpstr>
      <vt:lpstr>Борьба с Лжедмитрием</vt:lpstr>
      <vt:lpstr>Осада Кромы</vt:lpstr>
      <vt:lpstr>Конец правления</vt:lpstr>
      <vt:lpstr>Смерть</vt:lpstr>
      <vt:lpstr>Список источников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Борис Годунов</dc:title>
  <dc:creator>zeloniyosminog@gmail.com</dc:creator>
  <cp:lastModifiedBy>zeloniyosminog@gmail.com</cp:lastModifiedBy>
  <cp:revision>16</cp:revision>
  <dcterms:created xsi:type="dcterms:W3CDTF">2024-04-10T07:28:35Z</dcterms:created>
  <dcterms:modified xsi:type="dcterms:W3CDTF">2024-04-11T09:23:22Z</dcterms:modified>
</cp:coreProperties>
</file>